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82" r:id="rId4"/>
    <p:sldId id="265" r:id="rId5"/>
    <p:sldId id="290" r:id="rId6"/>
    <p:sldId id="258" r:id="rId7"/>
    <p:sldId id="287" r:id="rId8"/>
    <p:sldId id="291" r:id="rId9"/>
    <p:sldId id="267" r:id="rId10"/>
    <p:sldId id="285" r:id="rId11"/>
    <p:sldId id="284" r:id="rId12"/>
    <p:sldId id="262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Cambria Math" panose="02040503050406030204" pitchFamily="18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C1325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8" y="2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B1E9D-9D05-4C44-BEBC-34039F54BA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CD84427-6320-C340-9946-FD163D4523AD}">
      <dgm:prSet phldrT="[텍스트]"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팀 명</a:t>
          </a:r>
          <a:endParaRPr lang="ko-KR" altLang="en-US" sz="32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FD43EB0-99F2-4D40-8D99-2A0DF219E033}" type="parTrans" cxnId="{58FF02C2-56CF-9749-83FA-0C35EF8854E5}">
      <dgm:prSet/>
      <dgm:spPr/>
      <dgm:t>
        <a:bodyPr/>
        <a:lstStyle/>
        <a:p>
          <a:pPr latinLnBrk="1"/>
          <a:endParaRPr lang="ko-KR" altLang="en-US"/>
        </a:p>
      </dgm:t>
    </dgm:pt>
    <dgm:pt modelId="{7276AFCE-F3E8-0D40-A686-73E550A31E6E}" type="sibTrans" cxnId="{58FF02C2-56CF-9749-83FA-0C35EF8854E5}">
      <dgm:prSet/>
      <dgm:spPr/>
      <dgm:t>
        <a:bodyPr/>
        <a:lstStyle/>
        <a:p>
          <a:pPr latinLnBrk="1"/>
          <a:endParaRPr lang="ko-KR" altLang="en-US"/>
        </a:p>
      </dgm:t>
    </dgm:pt>
    <dgm:pt modelId="{31624F2C-957F-2143-884D-C2245B19506E}">
      <dgm:prSet phldrT="[텍스트]"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충녕</a:t>
          </a:r>
          <a:endParaRPr lang="ko-KR" altLang="en-US" sz="2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2E95B02-63C5-BA4F-8591-0F8328A5A23F}" type="parTrans" cxnId="{BF473A77-55F1-0948-B204-76297E45C28E}">
      <dgm:prSet/>
      <dgm:spPr/>
      <dgm:t>
        <a:bodyPr/>
        <a:lstStyle/>
        <a:p>
          <a:pPr latinLnBrk="1"/>
          <a:endParaRPr lang="ko-KR" altLang="en-US"/>
        </a:p>
      </dgm:t>
    </dgm:pt>
    <dgm:pt modelId="{B21CA77E-17AC-FB4D-A828-AA3E36DD9008}" type="sibTrans" cxnId="{BF473A77-55F1-0948-B204-76297E45C28E}">
      <dgm:prSet/>
      <dgm:spPr/>
      <dgm:t>
        <a:bodyPr/>
        <a:lstStyle/>
        <a:p>
          <a:pPr latinLnBrk="1"/>
          <a:endParaRPr lang="ko-KR" altLang="en-US"/>
        </a:p>
      </dgm:t>
    </dgm:pt>
    <dgm:pt modelId="{73B5E7E7-C2DE-324C-B86B-E1E67450627A}">
      <dgm:prSet custT="1"/>
      <dgm:spPr>
        <a:solidFill>
          <a:schemeClr val="bg1">
            <a:lumMod val="50000"/>
          </a:schemeClr>
        </a:solidFill>
      </dgm:spPr>
      <dgm:t>
        <a:bodyPr/>
        <a:lstStyle/>
        <a:p>
          <a:pPr latinLnBrk="1"/>
          <a:r>
            <a: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지도 교수</a:t>
          </a:r>
        </a:p>
      </dgm:t>
    </dgm:pt>
    <dgm:pt modelId="{DCBEB09C-4136-394C-AD97-AC776E8B9555}" type="parTrans" cxnId="{AE027FB5-A1C7-5C46-AFBC-EB40E09DD7E5}">
      <dgm:prSet/>
      <dgm:spPr/>
      <dgm:t>
        <a:bodyPr/>
        <a:lstStyle/>
        <a:p>
          <a:pPr latinLnBrk="1"/>
          <a:endParaRPr lang="ko-KR" altLang="en-US"/>
        </a:p>
      </dgm:t>
    </dgm:pt>
    <dgm:pt modelId="{EAC49180-91A4-A34E-BBD2-2F66B0B3E854}" type="sibTrans" cxnId="{AE027FB5-A1C7-5C46-AFBC-EB40E09DD7E5}">
      <dgm:prSet/>
      <dgm:spPr/>
      <dgm:t>
        <a:bodyPr/>
        <a:lstStyle/>
        <a:p>
          <a:pPr latinLnBrk="1"/>
          <a:endParaRPr lang="ko-KR" altLang="en-US"/>
        </a:p>
      </dgm:t>
    </dgm:pt>
    <dgm:pt modelId="{530EAE9B-C2ED-034F-947E-B39CC6A5AF97}">
      <dgm:prSet custT="1"/>
      <dgm:spPr>
        <a:solidFill>
          <a:srgbClr val="7F7F7F"/>
        </a:solidFill>
      </dgm:spPr>
      <dgm:t>
        <a:bodyPr/>
        <a:lstStyle/>
        <a:p>
          <a:pPr latinLnBrk="1"/>
          <a:r>
            <a: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팀원 및 역할</a:t>
          </a:r>
        </a:p>
      </dgm:t>
    </dgm:pt>
    <dgm:pt modelId="{841EF1A2-B0CF-1044-9E0C-7A6BFA7ACBBB}" type="parTrans" cxnId="{C880CC98-52FC-B342-9E06-870005F719E0}">
      <dgm:prSet/>
      <dgm:spPr/>
      <dgm:t>
        <a:bodyPr/>
        <a:lstStyle/>
        <a:p>
          <a:pPr latinLnBrk="1"/>
          <a:endParaRPr lang="ko-KR" altLang="en-US"/>
        </a:p>
      </dgm:t>
    </dgm:pt>
    <dgm:pt modelId="{56EF38C2-10E0-B245-AF6B-B2BCB5688819}" type="sibTrans" cxnId="{C880CC98-52FC-B342-9E06-870005F719E0}">
      <dgm:prSet/>
      <dgm:spPr/>
      <dgm:t>
        <a:bodyPr/>
        <a:lstStyle/>
        <a:p>
          <a:pPr latinLnBrk="1"/>
          <a:endParaRPr lang="ko-KR" altLang="en-US"/>
        </a:p>
      </dgm:t>
    </dgm:pt>
    <dgm:pt modelId="{391C8227-441F-C646-8CE5-85764D6EB5E9}">
      <dgm:prSet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컴퓨터공학과 </a:t>
          </a:r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김태훈 교수님</a:t>
          </a:r>
        </a:p>
      </dgm:t>
    </dgm:pt>
    <dgm:pt modelId="{56C24301-2374-3F42-B13D-169D6F7F7708}" type="parTrans" cxnId="{6D2B037B-A0D8-F74C-935F-99B6965FA958}">
      <dgm:prSet/>
      <dgm:spPr/>
      <dgm:t>
        <a:bodyPr/>
        <a:lstStyle/>
        <a:p>
          <a:pPr latinLnBrk="1"/>
          <a:endParaRPr lang="ko-KR" altLang="en-US"/>
        </a:p>
      </dgm:t>
    </dgm:pt>
    <dgm:pt modelId="{0D23A2E8-6C07-A74E-B06D-9869D81DEE1E}" type="sibTrans" cxnId="{6D2B037B-A0D8-F74C-935F-99B6965FA958}">
      <dgm:prSet/>
      <dgm:spPr/>
      <dgm:t>
        <a:bodyPr/>
        <a:lstStyle/>
        <a:p>
          <a:pPr latinLnBrk="1"/>
          <a:endParaRPr lang="ko-KR" altLang="en-US"/>
        </a:p>
      </dgm:t>
    </dgm:pt>
    <dgm:pt modelId="{5BA65E2F-80C7-A64F-88B0-9F2F0CFFD964}">
      <dgm:prSet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이영묵</a:t>
          </a:r>
          <a:r>
            <a: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팀장</a:t>
          </a:r>
          <a:r>
            <a: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계획 수립 및 추진</a:t>
          </a:r>
          <a:r>
            <a: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</a:t>
          </a:r>
        </a:p>
      </dgm:t>
    </dgm:pt>
    <dgm:pt modelId="{FEB2BC78-4B65-284C-9EC3-FF7D5C1B8056}" type="parTrans" cxnId="{94D1B184-D414-0B48-9870-3B3BBA5FDEE2}">
      <dgm:prSet/>
      <dgm:spPr/>
      <dgm:t>
        <a:bodyPr/>
        <a:lstStyle/>
        <a:p>
          <a:pPr latinLnBrk="1"/>
          <a:endParaRPr lang="ko-KR" altLang="en-US"/>
        </a:p>
      </dgm:t>
    </dgm:pt>
    <dgm:pt modelId="{E05989C3-A3FA-9449-9ED6-8B12FDCBFCEC}" type="sibTrans" cxnId="{94D1B184-D414-0B48-9870-3B3BBA5FDEE2}">
      <dgm:prSet/>
      <dgm:spPr/>
      <dgm:t>
        <a:bodyPr/>
        <a:lstStyle/>
        <a:p>
          <a:pPr latinLnBrk="1"/>
          <a:endParaRPr lang="ko-KR" altLang="en-US"/>
        </a:p>
      </dgm:t>
    </dgm:pt>
    <dgm:pt modelId="{B20B11A7-799E-6F4D-965A-80E16E88447E}">
      <dgm:prSet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2400" b="1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이의준</a:t>
          </a:r>
          <a:r>
            <a: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팀원</a:t>
          </a:r>
          <a:r>
            <a: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구현 및 보조</a:t>
          </a:r>
        </a:p>
      </dgm:t>
    </dgm:pt>
    <dgm:pt modelId="{B698C751-3680-D940-A751-9187897EAE57}" type="parTrans" cxnId="{74CE3A1D-69A4-7243-A94A-B0258946BB8E}">
      <dgm:prSet/>
      <dgm:spPr/>
      <dgm:t>
        <a:bodyPr/>
        <a:lstStyle/>
        <a:p>
          <a:pPr latinLnBrk="1"/>
          <a:endParaRPr lang="ko-KR" altLang="en-US"/>
        </a:p>
      </dgm:t>
    </dgm:pt>
    <dgm:pt modelId="{9E8A4323-86A8-8C4F-A050-180F720098F4}" type="sibTrans" cxnId="{74CE3A1D-69A4-7243-A94A-B0258946BB8E}">
      <dgm:prSet/>
      <dgm:spPr/>
      <dgm:t>
        <a:bodyPr/>
        <a:lstStyle/>
        <a:p>
          <a:pPr latinLnBrk="1"/>
          <a:endParaRPr lang="ko-KR" altLang="en-US"/>
        </a:p>
      </dgm:t>
    </dgm:pt>
    <dgm:pt modelId="{C05E3517-14E3-CC48-9343-5A1B57189E20}" type="pres">
      <dgm:prSet presAssocID="{1A7B1E9D-9D05-4C44-BEBC-34039F54BA76}" presName="linear" presStyleCnt="0">
        <dgm:presLayoutVars>
          <dgm:animLvl val="lvl"/>
          <dgm:resizeHandles val="exact"/>
        </dgm:presLayoutVars>
      </dgm:prSet>
      <dgm:spPr/>
    </dgm:pt>
    <dgm:pt modelId="{546BADE3-BC59-C74D-AA08-430C3ED3705E}" type="pres">
      <dgm:prSet presAssocID="{6CD84427-6320-C340-9946-FD163D4523AD}" presName="parentText" presStyleLbl="node1" presStyleIdx="0" presStyleCnt="3" custScaleY="53996">
        <dgm:presLayoutVars>
          <dgm:chMax val="0"/>
          <dgm:bulletEnabled val="1"/>
        </dgm:presLayoutVars>
      </dgm:prSet>
      <dgm:spPr/>
    </dgm:pt>
    <dgm:pt modelId="{37343954-9964-3643-9008-74A685EDEE4E}" type="pres">
      <dgm:prSet presAssocID="{6CD84427-6320-C340-9946-FD163D4523AD}" presName="childText" presStyleLbl="revTx" presStyleIdx="0" presStyleCnt="3">
        <dgm:presLayoutVars>
          <dgm:bulletEnabled val="1"/>
        </dgm:presLayoutVars>
      </dgm:prSet>
      <dgm:spPr/>
    </dgm:pt>
    <dgm:pt modelId="{A902EC11-1531-F843-82F8-742F5820B848}" type="pres">
      <dgm:prSet presAssocID="{73B5E7E7-C2DE-324C-B86B-E1E67450627A}" presName="parentText" presStyleLbl="node1" presStyleIdx="1" presStyleCnt="3" custScaleY="55288">
        <dgm:presLayoutVars>
          <dgm:chMax val="0"/>
          <dgm:bulletEnabled val="1"/>
        </dgm:presLayoutVars>
      </dgm:prSet>
      <dgm:spPr/>
    </dgm:pt>
    <dgm:pt modelId="{9C71BD35-166B-9442-BFEF-4F452F51C558}" type="pres">
      <dgm:prSet presAssocID="{73B5E7E7-C2DE-324C-B86B-E1E67450627A}" presName="childText" presStyleLbl="revTx" presStyleIdx="1" presStyleCnt="3">
        <dgm:presLayoutVars>
          <dgm:bulletEnabled val="1"/>
        </dgm:presLayoutVars>
      </dgm:prSet>
      <dgm:spPr/>
    </dgm:pt>
    <dgm:pt modelId="{899B6442-F98A-2E4E-BCC2-F4DD240F8B60}" type="pres">
      <dgm:prSet presAssocID="{530EAE9B-C2ED-034F-947E-B39CC6A5AF97}" presName="parentText" presStyleLbl="node1" presStyleIdx="2" presStyleCnt="3" custScaleY="48978">
        <dgm:presLayoutVars>
          <dgm:chMax val="0"/>
          <dgm:bulletEnabled val="1"/>
        </dgm:presLayoutVars>
      </dgm:prSet>
      <dgm:spPr/>
    </dgm:pt>
    <dgm:pt modelId="{6E3CF6B0-F828-014F-AAC9-59D1BDD4584C}" type="pres">
      <dgm:prSet presAssocID="{530EAE9B-C2ED-034F-947E-B39CC6A5AF9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4CE3A1D-69A4-7243-A94A-B0258946BB8E}" srcId="{530EAE9B-C2ED-034F-947E-B39CC6A5AF97}" destId="{B20B11A7-799E-6F4D-965A-80E16E88447E}" srcOrd="1" destOrd="0" parTransId="{B698C751-3680-D940-A751-9187897EAE57}" sibTransId="{9E8A4323-86A8-8C4F-A050-180F720098F4}"/>
    <dgm:cxn modelId="{AA5CC930-BB02-8547-A931-496F096C0A0C}" type="presOf" srcId="{31624F2C-957F-2143-884D-C2245B19506E}" destId="{37343954-9964-3643-9008-74A685EDEE4E}" srcOrd="0" destOrd="0" presId="urn:microsoft.com/office/officeart/2005/8/layout/vList2"/>
    <dgm:cxn modelId="{B5E05A4A-2465-4E4F-892C-216DEA769FB4}" type="presOf" srcId="{391C8227-441F-C646-8CE5-85764D6EB5E9}" destId="{9C71BD35-166B-9442-BFEF-4F452F51C558}" srcOrd="0" destOrd="0" presId="urn:microsoft.com/office/officeart/2005/8/layout/vList2"/>
    <dgm:cxn modelId="{BD4DFB4B-53F8-BF40-8202-96DA6D412B51}" type="presOf" srcId="{6CD84427-6320-C340-9946-FD163D4523AD}" destId="{546BADE3-BC59-C74D-AA08-430C3ED3705E}" srcOrd="0" destOrd="0" presId="urn:microsoft.com/office/officeart/2005/8/layout/vList2"/>
    <dgm:cxn modelId="{BF473A77-55F1-0948-B204-76297E45C28E}" srcId="{6CD84427-6320-C340-9946-FD163D4523AD}" destId="{31624F2C-957F-2143-884D-C2245B19506E}" srcOrd="0" destOrd="0" parTransId="{52E95B02-63C5-BA4F-8591-0F8328A5A23F}" sibTransId="{B21CA77E-17AC-FB4D-A828-AA3E36DD9008}"/>
    <dgm:cxn modelId="{6D2B037B-A0D8-F74C-935F-99B6965FA958}" srcId="{73B5E7E7-C2DE-324C-B86B-E1E67450627A}" destId="{391C8227-441F-C646-8CE5-85764D6EB5E9}" srcOrd="0" destOrd="0" parTransId="{56C24301-2374-3F42-B13D-169D6F7F7708}" sibTransId="{0D23A2E8-6C07-A74E-B06D-9869D81DEE1E}"/>
    <dgm:cxn modelId="{94D1B184-D414-0B48-9870-3B3BBA5FDEE2}" srcId="{530EAE9B-C2ED-034F-947E-B39CC6A5AF97}" destId="{5BA65E2F-80C7-A64F-88B0-9F2F0CFFD964}" srcOrd="0" destOrd="0" parTransId="{FEB2BC78-4B65-284C-9EC3-FF7D5C1B8056}" sibTransId="{E05989C3-A3FA-9449-9ED6-8B12FDCBFCEC}"/>
    <dgm:cxn modelId="{FD9C3E8A-F6ED-414E-A7DB-B4D3CBA44D48}" type="presOf" srcId="{73B5E7E7-C2DE-324C-B86B-E1E67450627A}" destId="{A902EC11-1531-F843-82F8-742F5820B848}" srcOrd="0" destOrd="0" presId="urn:microsoft.com/office/officeart/2005/8/layout/vList2"/>
    <dgm:cxn modelId="{C880CC98-52FC-B342-9E06-870005F719E0}" srcId="{1A7B1E9D-9D05-4C44-BEBC-34039F54BA76}" destId="{530EAE9B-C2ED-034F-947E-B39CC6A5AF97}" srcOrd="2" destOrd="0" parTransId="{841EF1A2-B0CF-1044-9E0C-7A6BFA7ACBBB}" sibTransId="{56EF38C2-10E0-B245-AF6B-B2BCB5688819}"/>
    <dgm:cxn modelId="{E003F39E-2A0C-F045-8F33-71AF1F1A910D}" type="presOf" srcId="{530EAE9B-C2ED-034F-947E-B39CC6A5AF97}" destId="{899B6442-F98A-2E4E-BCC2-F4DD240F8B60}" srcOrd="0" destOrd="0" presId="urn:microsoft.com/office/officeart/2005/8/layout/vList2"/>
    <dgm:cxn modelId="{AE027FB5-A1C7-5C46-AFBC-EB40E09DD7E5}" srcId="{1A7B1E9D-9D05-4C44-BEBC-34039F54BA76}" destId="{73B5E7E7-C2DE-324C-B86B-E1E67450627A}" srcOrd="1" destOrd="0" parTransId="{DCBEB09C-4136-394C-AD97-AC776E8B9555}" sibTransId="{EAC49180-91A4-A34E-BBD2-2F66B0B3E854}"/>
    <dgm:cxn modelId="{58FF02C2-56CF-9749-83FA-0C35EF8854E5}" srcId="{1A7B1E9D-9D05-4C44-BEBC-34039F54BA76}" destId="{6CD84427-6320-C340-9946-FD163D4523AD}" srcOrd="0" destOrd="0" parTransId="{5FD43EB0-99F2-4D40-8D99-2A0DF219E033}" sibTransId="{7276AFCE-F3E8-0D40-A686-73E550A31E6E}"/>
    <dgm:cxn modelId="{A13080D3-1AEC-7E45-A5DA-77C60CC9DA99}" type="presOf" srcId="{5BA65E2F-80C7-A64F-88B0-9F2F0CFFD964}" destId="{6E3CF6B0-F828-014F-AAC9-59D1BDD4584C}" srcOrd="0" destOrd="0" presId="urn:microsoft.com/office/officeart/2005/8/layout/vList2"/>
    <dgm:cxn modelId="{949D65E8-5679-0C47-9281-7CBA7328B709}" type="presOf" srcId="{B20B11A7-799E-6F4D-965A-80E16E88447E}" destId="{6E3CF6B0-F828-014F-AAC9-59D1BDD4584C}" srcOrd="0" destOrd="1" presId="urn:microsoft.com/office/officeart/2005/8/layout/vList2"/>
    <dgm:cxn modelId="{C685CCF1-0BAF-0445-9FC9-97C22AD60DB8}" type="presOf" srcId="{1A7B1E9D-9D05-4C44-BEBC-34039F54BA76}" destId="{C05E3517-14E3-CC48-9343-5A1B57189E20}" srcOrd="0" destOrd="0" presId="urn:microsoft.com/office/officeart/2005/8/layout/vList2"/>
    <dgm:cxn modelId="{48C4EF3E-DD40-7B47-ACE7-13F1DDAFD083}" type="presParOf" srcId="{C05E3517-14E3-CC48-9343-5A1B57189E20}" destId="{546BADE3-BC59-C74D-AA08-430C3ED3705E}" srcOrd="0" destOrd="0" presId="urn:microsoft.com/office/officeart/2005/8/layout/vList2"/>
    <dgm:cxn modelId="{C33E6FB8-87E6-5748-ABDC-5C5D6F6C95BB}" type="presParOf" srcId="{C05E3517-14E3-CC48-9343-5A1B57189E20}" destId="{37343954-9964-3643-9008-74A685EDEE4E}" srcOrd="1" destOrd="0" presId="urn:microsoft.com/office/officeart/2005/8/layout/vList2"/>
    <dgm:cxn modelId="{31B11860-949D-8445-B7EE-28DA6796FFCF}" type="presParOf" srcId="{C05E3517-14E3-CC48-9343-5A1B57189E20}" destId="{A902EC11-1531-F843-82F8-742F5820B848}" srcOrd="2" destOrd="0" presId="urn:microsoft.com/office/officeart/2005/8/layout/vList2"/>
    <dgm:cxn modelId="{73F2731D-1192-7F40-B16B-2B50E8034C98}" type="presParOf" srcId="{C05E3517-14E3-CC48-9343-5A1B57189E20}" destId="{9C71BD35-166B-9442-BFEF-4F452F51C558}" srcOrd="3" destOrd="0" presId="urn:microsoft.com/office/officeart/2005/8/layout/vList2"/>
    <dgm:cxn modelId="{381706F9-2FC9-2E47-8D38-01F0D39B5A35}" type="presParOf" srcId="{C05E3517-14E3-CC48-9343-5A1B57189E20}" destId="{899B6442-F98A-2E4E-BCC2-F4DD240F8B60}" srcOrd="4" destOrd="0" presId="urn:microsoft.com/office/officeart/2005/8/layout/vList2"/>
    <dgm:cxn modelId="{674BC5A7-7ED3-1840-864A-494C3F10322B}" type="presParOf" srcId="{C05E3517-14E3-CC48-9343-5A1B57189E20}" destId="{6E3CF6B0-F828-014F-AAC9-59D1BDD4584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BADE3-BC59-C74D-AA08-430C3ED3705E}">
      <dsp:nvSpPr>
        <dsp:cNvPr id="0" name=""/>
        <dsp:cNvSpPr/>
      </dsp:nvSpPr>
      <dsp:spPr>
        <a:xfrm>
          <a:off x="0" y="31766"/>
          <a:ext cx="8128000" cy="566050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팀 명</a:t>
          </a:r>
          <a:endParaRPr lang="ko-KR" altLang="en-US" sz="32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7632" y="59398"/>
        <a:ext cx="8072736" cy="510786"/>
      </dsp:txXfrm>
    </dsp:sp>
    <dsp:sp modelId="{37343954-9964-3643-9008-74A685EDEE4E}">
      <dsp:nvSpPr>
        <dsp:cNvPr id="0" name=""/>
        <dsp:cNvSpPr/>
      </dsp:nvSpPr>
      <dsp:spPr>
        <a:xfrm>
          <a:off x="0" y="597817"/>
          <a:ext cx="81280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ko-KR" altLang="en-US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충녕</a:t>
          </a:r>
          <a:endParaRPr lang="ko-KR" altLang="en-US" sz="2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0" y="597817"/>
        <a:ext cx="8128000" cy="927360"/>
      </dsp:txXfrm>
    </dsp:sp>
    <dsp:sp modelId="{A902EC11-1531-F843-82F8-742F5820B848}">
      <dsp:nvSpPr>
        <dsp:cNvPr id="0" name=""/>
        <dsp:cNvSpPr/>
      </dsp:nvSpPr>
      <dsp:spPr>
        <a:xfrm>
          <a:off x="0" y="1525177"/>
          <a:ext cx="8128000" cy="579595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지도 교수</a:t>
          </a:r>
        </a:p>
      </dsp:txBody>
      <dsp:txXfrm>
        <a:off x="28293" y="1553470"/>
        <a:ext cx="8071414" cy="523009"/>
      </dsp:txXfrm>
    </dsp:sp>
    <dsp:sp modelId="{9C71BD35-166B-9442-BFEF-4F452F51C558}">
      <dsp:nvSpPr>
        <dsp:cNvPr id="0" name=""/>
        <dsp:cNvSpPr/>
      </dsp:nvSpPr>
      <dsp:spPr>
        <a:xfrm>
          <a:off x="0" y="2104772"/>
          <a:ext cx="81280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컴퓨터공학과 </a:t>
          </a: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김태훈 교수님</a:t>
          </a:r>
        </a:p>
      </dsp:txBody>
      <dsp:txXfrm>
        <a:off x="0" y="2104772"/>
        <a:ext cx="8128000" cy="927360"/>
      </dsp:txXfrm>
    </dsp:sp>
    <dsp:sp modelId="{899B6442-F98A-2E4E-BCC2-F4DD240F8B60}">
      <dsp:nvSpPr>
        <dsp:cNvPr id="0" name=""/>
        <dsp:cNvSpPr/>
      </dsp:nvSpPr>
      <dsp:spPr>
        <a:xfrm>
          <a:off x="0" y="3032132"/>
          <a:ext cx="8128000" cy="513446"/>
        </a:xfrm>
        <a:prstGeom prst="roundRect">
          <a:avLst/>
        </a:prstGeom>
        <a:solidFill>
          <a:srgbClr val="7F7F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팀원 및 역할</a:t>
          </a:r>
        </a:p>
      </dsp:txBody>
      <dsp:txXfrm>
        <a:off x="25064" y="3057196"/>
        <a:ext cx="8077872" cy="463318"/>
      </dsp:txXfrm>
    </dsp:sp>
    <dsp:sp modelId="{6E3CF6B0-F828-014F-AAC9-59D1BDD4584C}">
      <dsp:nvSpPr>
        <dsp:cNvPr id="0" name=""/>
        <dsp:cNvSpPr/>
      </dsp:nvSpPr>
      <dsp:spPr>
        <a:xfrm>
          <a:off x="0" y="3545579"/>
          <a:ext cx="8128000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ko-KR" altLang="en-US" sz="2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이영묵</a:t>
          </a:r>
          <a:r>
            <a:rPr lang="en-US" altLang="ko-KR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팀장</a:t>
          </a:r>
          <a:r>
            <a:rPr lang="en-US" altLang="ko-KR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계획 수립 및 추진</a:t>
          </a:r>
          <a:r>
            <a:rPr lang="en-US" altLang="ko-KR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</a:t>
          </a: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ko-KR" altLang="en-US" sz="2400" b="1" kern="120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이의준</a:t>
          </a:r>
          <a:r>
            <a:rPr lang="en-US" altLang="ko-KR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팀원</a:t>
          </a:r>
          <a:r>
            <a:rPr lang="en-US" altLang="ko-KR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2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구현 및 보조</a:t>
          </a:r>
        </a:p>
      </dsp:txBody>
      <dsp:txXfrm>
        <a:off x="0" y="3545579"/>
        <a:ext cx="8128000" cy="113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4D74D0-C08C-4FA0-B1AC-58A8B9A14615}" type="datetimeFigureOut">
              <a:rPr lang="ko-KR" altLang="en-US" smtClean="0"/>
              <a:pPr/>
              <a:t>2024. 11. 19.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AE1E1EF-90A0-4171-8CF9-B3BC5042A8F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688054" y="3044279"/>
            <a:ext cx="10815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저궤도위성 통신을 위한 </a:t>
            </a:r>
            <a:r>
              <a:rPr lang="en-US" altLang="ko-KR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4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기반 변조 기법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73255" y="5525075"/>
            <a:ext cx="204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충녕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20191746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이영묵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20197129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이의준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459598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2024 Project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458364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CE927-DF7C-1729-DB79-E2877412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9D7C7A3-4F21-A962-2C54-840FB08264F5}"/>
              </a:ext>
            </a:extLst>
          </p:cNvPr>
          <p:cNvGrpSpPr/>
          <p:nvPr/>
        </p:nvGrpSpPr>
        <p:grpSpPr>
          <a:xfrm>
            <a:off x="159192" y="182878"/>
            <a:ext cx="1852488" cy="854228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F4660F-EE4F-D413-624C-8B27755CFA60}"/>
                </a:ext>
              </a:extLst>
            </p:cNvPr>
            <p:cNvSpPr txBox="1"/>
            <p:nvPr/>
          </p:nvSpPr>
          <p:spPr>
            <a:xfrm>
              <a:off x="683325" y="-881069"/>
              <a:ext cx="1576513" cy="551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7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 평가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8AC95A-7C7D-9301-DA15-DF2CAB4B2F5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C59099-9914-5B0A-6E9C-046A72E90D6F}"/>
              </a:ext>
            </a:extLst>
          </p:cNvPr>
          <p:cNvSpPr/>
          <p:nvPr/>
        </p:nvSpPr>
        <p:spPr>
          <a:xfrm>
            <a:off x="159192" y="4968528"/>
            <a:ext cx="119020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학습한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오토인코더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성상도를 활용하여 다양한 환경에서 모의실험 진행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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오토인코더로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설계한 신호를 이용해 </a:t>
            </a:r>
            <a:r>
              <a:rPr lang="ko-KR" altLang="en-US" sz="14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비직교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전송 가능성 확인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[O]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Fading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채널에서는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Convolutional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적용한 경우와 적용하지 않은 경우를 비교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Convolutional Code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대표적인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Forward Error Correction (FEC)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코드로 오류 정정 기능 담당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AWGN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채널에서는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 비트 오류율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기록한 반면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Fading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채널에서는 채널 환경의 영향으로 비트 오류율이 증가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컨벌루셔널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적용했을 때에는 채널에 의한 신호 왜곡을 어느정도 보상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(Compensation)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비트 </a:t>
            </a:r>
            <a:r>
              <a:rPr lang="ko-KR" altLang="en-US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오류율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향상 확인 완료</a:t>
            </a:r>
            <a:endParaRPr lang="en-US" altLang="ko-KR" sz="14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967BF5-3241-9894-BE51-6917CDFED7CB}"/>
              </a:ext>
            </a:extLst>
          </p:cNvPr>
          <p:cNvGrpSpPr/>
          <p:nvPr/>
        </p:nvGrpSpPr>
        <p:grpSpPr>
          <a:xfrm>
            <a:off x="6437338" y="642829"/>
            <a:ext cx="5318569" cy="4222017"/>
            <a:chOff x="6743700" y="602025"/>
            <a:chExt cx="5097780" cy="3955951"/>
          </a:xfrm>
        </p:grpSpPr>
        <p:pic>
          <p:nvPicPr>
            <p:cNvPr id="22" name="그림 21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73D3D225-8A6F-6866-02AC-60B6784D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39" y="602025"/>
              <a:ext cx="4141101" cy="33096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55C24C-84A4-ACAD-E591-0A212F2E93B9}"/>
                </a:ext>
              </a:extLst>
            </p:cNvPr>
            <p:cNvSpPr txBox="1"/>
            <p:nvPr/>
          </p:nvSpPr>
          <p:spPr>
            <a:xfrm>
              <a:off x="6743700" y="3911645"/>
              <a:ext cx="5097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AWGN 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채널에서 학습한 </a:t>
              </a:r>
              <a:r>
                <a:rPr lang="ko-KR" altLang="en-US" sz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오토인코더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기반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8-</a:t>
              </a:r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QAM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4-</a:t>
              </a:r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QAM 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성상도를 바탕으로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페이딩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채널에서 </a:t>
              </a:r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Convolutional Coding(CC)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적용한 경우와 </a:t>
              </a:r>
              <a:r>
                <a:rPr lang="ko-KR" altLang="en-US" sz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페이딩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채널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AWGN 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 환경에서 각각의 </a:t>
              </a:r>
              <a:r>
                <a:rPr lang="en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BER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비교한 그래프</a:t>
              </a:r>
              <a:endParaRPr kumimoji="1" lang="ko-KR" altLang="en-US" sz="12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82E01F-8858-C420-6592-060B22CAC4DD}"/>
              </a:ext>
            </a:extLst>
          </p:cNvPr>
          <p:cNvGrpSpPr/>
          <p:nvPr/>
        </p:nvGrpSpPr>
        <p:grpSpPr>
          <a:xfrm>
            <a:off x="159192" y="1459774"/>
            <a:ext cx="5576882" cy="3028375"/>
            <a:chOff x="256153" y="1549445"/>
            <a:chExt cx="5232400" cy="27870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F548EA-7C44-C60A-802A-A7E5656C18C4}"/>
                </a:ext>
              </a:extLst>
            </p:cNvPr>
            <p:cNvSpPr txBox="1"/>
            <p:nvPr/>
          </p:nvSpPr>
          <p:spPr>
            <a:xfrm>
              <a:off x="317243" y="3911645"/>
              <a:ext cx="5097780" cy="42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오토인코더에 두 개의 입력 신호를 사용하여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서로 다른 변조</a:t>
              </a:r>
            </a:p>
            <a:p>
              <a:pPr algn="ctr"/>
              <a:r>
                <a:rPr lang="ko-KR" altLang="en-US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방식을 동시에 학습시킨 성상도 </a:t>
              </a:r>
              <a:r>
                <a:rPr lang="en-US" altLang="ko-KR" sz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Constellation)</a:t>
              </a:r>
              <a:endPara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B2170C-51A8-6D3B-B8E1-1E39E134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153" y="1549445"/>
              <a:ext cx="5232400" cy="2362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5078D9-506E-DBC5-DC0A-188FB1C3058F}"/>
              </a:ext>
            </a:extLst>
          </p:cNvPr>
          <p:cNvSpPr txBox="1"/>
          <p:nvPr/>
        </p:nvSpPr>
        <p:spPr>
          <a:xfrm>
            <a:off x="3018697" y="4451800"/>
            <a:ext cx="2795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* </a:t>
            </a:r>
            <a:r>
              <a:rPr lang="ko-KR" altLang="en-US" sz="1000" dirty="0"/>
              <a:t>성상도</a:t>
            </a:r>
            <a:r>
              <a:rPr lang="en-US" altLang="ko-KR" sz="1000" dirty="0"/>
              <a:t>: </a:t>
            </a:r>
            <a:r>
              <a:rPr lang="ko-KR" altLang="en-US" sz="1000" dirty="0"/>
              <a:t>신호의 기하학적 표현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3FA9CDA-F3C5-F8FC-3966-F8EBAF70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097" y="2930348"/>
            <a:ext cx="1016172" cy="79751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E378E01-E5B6-EE8B-2367-6E3200EC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583"/>
          <a:stretch/>
        </p:blipFill>
        <p:spPr>
          <a:xfrm>
            <a:off x="8349132" y="2688839"/>
            <a:ext cx="310722" cy="29536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80B0CCE-B5B5-4A11-2AE8-9C05F34F26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868"/>
          <a:stretch/>
        </p:blipFill>
        <p:spPr>
          <a:xfrm>
            <a:off x="8422496" y="3131887"/>
            <a:ext cx="310721" cy="2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FB9FF-6570-157C-4A6B-040BC8C8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476C0EE-8D13-C82B-BDC0-B0F560BAE58B}"/>
              </a:ext>
            </a:extLst>
          </p:cNvPr>
          <p:cNvGrpSpPr/>
          <p:nvPr/>
        </p:nvGrpSpPr>
        <p:grpSpPr>
          <a:xfrm>
            <a:off x="159192" y="182878"/>
            <a:ext cx="1852488" cy="854228"/>
            <a:chOff x="640080" y="-971550"/>
            <a:chExt cx="1660746" cy="765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2DD1B0-DD4E-B9C5-083B-930B8F06D19E}"/>
                </a:ext>
              </a:extLst>
            </p:cNvPr>
            <p:cNvSpPr txBox="1"/>
            <p:nvPr/>
          </p:nvSpPr>
          <p:spPr>
            <a:xfrm>
              <a:off x="683325" y="-881069"/>
              <a:ext cx="1576513" cy="551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8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배포 현황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B41959-D9B6-5E4C-EB10-68934A645CDC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D132271-4FB5-E72E-3762-6FF32D3D42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430" y="2000819"/>
            <a:ext cx="5354677" cy="457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9E9A5F-7844-5320-3B4A-1A122AFC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957" y="2000819"/>
            <a:ext cx="6149613" cy="4573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C83D9-8ED4-5E92-60EE-D2657020BBB0}"/>
              </a:ext>
            </a:extLst>
          </p:cNvPr>
          <p:cNvSpPr txBox="1"/>
          <p:nvPr/>
        </p:nvSpPr>
        <p:spPr>
          <a:xfrm>
            <a:off x="2170156" y="1334297"/>
            <a:ext cx="785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://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github.com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/HBNU-SWUNIV/come-capstone24-chungnyung</a:t>
            </a:r>
          </a:p>
        </p:txBody>
      </p:sp>
    </p:spTree>
    <p:extLst>
      <p:ext uri="{BB962C8B-B14F-4D97-AF65-F5344CB8AC3E}">
        <p14:creationId xmlns:p14="http://schemas.microsoft.com/office/powerpoint/2010/main" val="331408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3887703" y="2875002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D2AFCD-3A81-D20B-1195-5FD5A53BF40A}"/>
              </a:ext>
            </a:extLst>
          </p:cNvPr>
          <p:cNvSpPr txBox="1"/>
          <p:nvPr/>
        </p:nvSpPr>
        <p:spPr>
          <a:xfrm>
            <a:off x="4163810" y="443961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D4EB80-FC19-EE18-9510-24B8766E412A}"/>
              </a:ext>
            </a:extLst>
          </p:cNvPr>
          <p:cNvSpPr/>
          <p:nvPr/>
        </p:nvSpPr>
        <p:spPr>
          <a:xfrm>
            <a:off x="4210050" y="807064"/>
            <a:ext cx="3771900" cy="57726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E7D11-7BDE-3DDB-C640-F721DB7EFC57}"/>
              </a:ext>
            </a:extLst>
          </p:cNvPr>
          <p:cNvSpPr txBox="1"/>
          <p:nvPr/>
        </p:nvSpPr>
        <p:spPr>
          <a:xfrm>
            <a:off x="5185795" y="999683"/>
            <a:ext cx="18204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1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08E0B-F000-88C4-510B-C450366A89D2}"/>
              </a:ext>
            </a:extLst>
          </p:cNvPr>
          <p:cNvSpPr txBox="1"/>
          <p:nvPr/>
        </p:nvSpPr>
        <p:spPr>
          <a:xfrm>
            <a:off x="5074016" y="1680829"/>
            <a:ext cx="20439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2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E6B91-5D5D-DDDF-030D-80B863929B5C}"/>
              </a:ext>
            </a:extLst>
          </p:cNvPr>
          <p:cNvSpPr txBox="1"/>
          <p:nvPr/>
        </p:nvSpPr>
        <p:spPr>
          <a:xfrm>
            <a:off x="5129941" y="2361975"/>
            <a:ext cx="19321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3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개발 필요성 및 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7FE42-159F-32D6-0BAB-4DDD7685CBFA}"/>
              </a:ext>
            </a:extLst>
          </p:cNvPr>
          <p:cNvSpPr txBox="1"/>
          <p:nvPr/>
        </p:nvSpPr>
        <p:spPr>
          <a:xfrm>
            <a:off x="5074016" y="3724267"/>
            <a:ext cx="20439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5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활용 오픈소스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DD869-C21A-B6C3-5BD8-5E2680992F4E}"/>
              </a:ext>
            </a:extLst>
          </p:cNvPr>
          <p:cNvSpPr txBox="1"/>
          <p:nvPr/>
        </p:nvSpPr>
        <p:spPr>
          <a:xfrm>
            <a:off x="5129941" y="4405413"/>
            <a:ext cx="19321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6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83085-C3B3-2BBD-401F-062126009D44}"/>
              </a:ext>
            </a:extLst>
          </p:cNvPr>
          <p:cNvSpPr txBox="1"/>
          <p:nvPr/>
        </p:nvSpPr>
        <p:spPr>
          <a:xfrm>
            <a:off x="5129941" y="5086559"/>
            <a:ext cx="19321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7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성능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AC906-3372-0605-90F7-1E56EB94E19C}"/>
              </a:ext>
            </a:extLst>
          </p:cNvPr>
          <p:cNvSpPr txBox="1"/>
          <p:nvPr/>
        </p:nvSpPr>
        <p:spPr>
          <a:xfrm>
            <a:off x="5129941" y="5767708"/>
            <a:ext cx="19321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8</a:t>
            </a:r>
          </a:p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배포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F7266-940A-FCC1-D237-F23A4BB5AC13}"/>
              </a:ext>
            </a:extLst>
          </p:cNvPr>
          <p:cNvSpPr txBox="1"/>
          <p:nvPr/>
        </p:nvSpPr>
        <p:spPr>
          <a:xfrm>
            <a:off x="5074015" y="3043121"/>
            <a:ext cx="20439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Contents 4</a:t>
            </a:r>
          </a:p>
          <a:p>
            <a:pPr algn="ctr"/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오토인코더란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B20925-EB69-3722-172E-43D7E0213214}"/>
              </a:ext>
            </a:extLst>
          </p:cNvPr>
          <p:cNvGrpSpPr/>
          <p:nvPr/>
        </p:nvGrpSpPr>
        <p:grpSpPr>
          <a:xfrm>
            <a:off x="159192" y="182878"/>
            <a:ext cx="1852488" cy="854228"/>
            <a:chOff x="640080" y="-971550"/>
            <a:chExt cx="1660746" cy="765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B1C9B1-82EB-CC4A-F601-38BEB62756D2}"/>
                </a:ext>
              </a:extLst>
            </p:cNvPr>
            <p:cNvSpPr txBox="1"/>
            <p:nvPr/>
          </p:nvSpPr>
          <p:spPr>
            <a:xfrm>
              <a:off x="683325" y="-881069"/>
              <a:ext cx="1576513" cy="551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1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 소개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B1BA57-E155-4E3F-4C0C-C56C9E51ADE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C0A5EC3-873E-3713-CC88-CEAA8D05B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270018"/>
              </p:ext>
            </p:extLst>
          </p:nvPr>
        </p:nvGraphicFramePr>
        <p:xfrm>
          <a:off x="2032000" y="1463040"/>
          <a:ext cx="8128000" cy="4707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15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5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2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F3DA4F-D663-0524-70A8-FE9D9243E5BD}"/>
              </a:ext>
            </a:extLst>
          </p:cNvPr>
          <p:cNvGrpSpPr/>
          <p:nvPr/>
        </p:nvGrpSpPr>
        <p:grpSpPr>
          <a:xfrm>
            <a:off x="103715" y="3637563"/>
            <a:ext cx="11984570" cy="3071647"/>
            <a:chOff x="6096000" y="2173326"/>
            <a:chExt cx="5277678" cy="30716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2996F2-FFDA-DF18-70E2-648756029BB0}"/>
                </a:ext>
              </a:extLst>
            </p:cNvPr>
            <p:cNvSpPr txBox="1"/>
            <p:nvPr/>
          </p:nvSpPr>
          <p:spPr>
            <a:xfrm>
              <a:off x="6187440" y="2173326"/>
              <a:ext cx="38046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3481C6-0822-0A95-FEE9-80D864C125D2}"/>
                </a:ext>
              </a:extLst>
            </p:cNvPr>
            <p:cNvSpPr/>
            <p:nvPr/>
          </p:nvSpPr>
          <p:spPr>
            <a:xfrm>
              <a:off x="6096000" y="3066748"/>
              <a:ext cx="5277678" cy="2178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저궤도 위성 발사 비용 절감으로 인해 저궤도 위성 네트워크에 관한 관심 상승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스페이스</a:t>
              </a:r>
              <a:r>
                <a:rPr lang="en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X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스타링크 프로젝트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en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G Vision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발표됨에 따라 이동통신 분야에서도 </a:t>
              </a:r>
              <a:r>
                <a:rPr lang="ko-KR" altLang="en-US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0FF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저궤도 위성망을 포함하는 비지상네트워크</a:t>
              </a: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0FF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(Non-Terrestrial Network; NTN)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수용과 </a:t>
              </a:r>
              <a:r>
                <a:rPr lang="en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FF0000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Native</a:t>
              </a:r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목표로 연구개발이 활발히 진행 중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 산업혁명의 영향으로 다양한 인공지능 기술이 통신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분야 최적화에 활용되고 있으며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한정된 무선 주파수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자원을 효율적으로 활용하기 위해 </a:t>
              </a:r>
              <a:r>
                <a:rPr lang="ko-KR" altLang="en-US" sz="14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0FF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오토인코더</a:t>
              </a:r>
              <a:r>
                <a:rPr lang="ko-KR" altLang="en-US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0FF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0000FF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(Autoencoder)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등을 활용해 스펙트럼 효율 개선 시도</a:t>
              </a:r>
            </a:p>
          </p:txBody>
        </p:sp>
        <p:cxnSp>
          <p:nvCxnSpPr>
            <p:cNvPr id="13" name="직선 연결선 20">
              <a:extLst>
                <a:ext uri="{FF2B5EF4-FFF2-40B4-BE49-F238E27FC236}">
                  <a16:creationId xmlns:a16="http://schemas.microsoft.com/office/drawing/2014/main" id="{2C0E393C-26FB-1E9A-EF6D-2CFEACEC0AD9}"/>
                </a:ext>
              </a:extLst>
            </p:cNvPr>
            <p:cNvCxnSpPr>
              <a:cxnSpLocks/>
            </p:cNvCxnSpPr>
            <p:nvPr/>
          </p:nvCxnSpPr>
          <p:spPr>
            <a:xfrm>
              <a:off x="6187440" y="291647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 descr="우주 인터넷, 저궤도 위성통신 서비스를 구현하기 위한 한화시스템만의 솔루션을 제시합니다 - YouTube">
            <a:extLst>
              <a:ext uri="{FF2B5EF4-FFF2-40B4-BE49-F238E27FC236}">
                <a16:creationId xmlns:a16="http://schemas.microsoft.com/office/drawing/2014/main" id="{ACC48972-B009-46A7-04FF-8CAFA5F38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13228" r="-15" b="13047"/>
          <a:stretch/>
        </p:blipFill>
        <p:spPr bwMode="auto">
          <a:xfrm>
            <a:off x="5590967" y="750033"/>
            <a:ext cx="5101386" cy="2813283"/>
          </a:xfrm>
          <a:custGeom>
            <a:avLst/>
            <a:gdLst>
              <a:gd name="connsiteX0" fmla="*/ 525623 w 5718631"/>
              <a:gd name="connsiteY0" fmla="*/ 0 h 3153677"/>
              <a:gd name="connsiteX1" fmla="*/ 5199224 w 5718631"/>
              <a:gd name="connsiteY1" fmla="*/ 0 h 3153677"/>
              <a:gd name="connsiteX2" fmla="*/ 5714168 w 5718631"/>
              <a:gd name="connsiteY2" fmla="*/ 419692 h 3153677"/>
              <a:gd name="connsiteX3" fmla="*/ 5718631 w 5718631"/>
              <a:gd name="connsiteY3" fmla="*/ 463962 h 3153677"/>
              <a:gd name="connsiteX4" fmla="*/ 5718631 w 5718631"/>
              <a:gd name="connsiteY4" fmla="*/ 2689715 h 3153677"/>
              <a:gd name="connsiteX5" fmla="*/ 5714168 w 5718631"/>
              <a:gd name="connsiteY5" fmla="*/ 2733986 h 3153677"/>
              <a:gd name="connsiteX6" fmla="*/ 5199224 w 5718631"/>
              <a:gd name="connsiteY6" fmla="*/ 3153677 h 3153677"/>
              <a:gd name="connsiteX7" fmla="*/ 525623 w 5718631"/>
              <a:gd name="connsiteY7" fmla="*/ 3153677 h 3153677"/>
              <a:gd name="connsiteX8" fmla="*/ 0 w 5718631"/>
              <a:gd name="connsiteY8" fmla="*/ 2628054 h 3153677"/>
              <a:gd name="connsiteX9" fmla="*/ 0 w 5718631"/>
              <a:gd name="connsiteY9" fmla="*/ 525623 h 3153677"/>
              <a:gd name="connsiteX10" fmla="*/ 525623 w 5718631"/>
              <a:gd name="connsiteY10" fmla="*/ 0 h 315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8631" h="3153677">
                <a:moveTo>
                  <a:pt x="525623" y="0"/>
                </a:moveTo>
                <a:lnTo>
                  <a:pt x="5199224" y="0"/>
                </a:lnTo>
                <a:cubicBezTo>
                  <a:pt x="5453231" y="0"/>
                  <a:pt x="5665156" y="180174"/>
                  <a:pt x="5714168" y="419692"/>
                </a:cubicBezTo>
                <a:lnTo>
                  <a:pt x="5718631" y="463962"/>
                </a:lnTo>
                <a:lnTo>
                  <a:pt x="5718631" y="2689715"/>
                </a:lnTo>
                <a:lnTo>
                  <a:pt x="5714168" y="2733986"/>
                </a:lnTo>
                <a:cubicBezTo>
                  <a:pt x="5665156" y="2973503"/>
                  <a:pt x="5453231" y="3153677"/>
                  <a:pt x="5199224" y="3153677"/>
                </a:cubicBezTo>
                <a:lnTo>
                  <a:pt x="525623" y="3153677"/>
                </a:lnTo>
                <a:cubicBezTo>
                  <a:pt x="235329" y="3153677"/>
                  <a:pt x="0" y="2918348"/>
                  <a:pt x="0" y="2628054"/>
                </a:cubicBezTo>
                <a:lnTo>
                  <a:pt x="0" y="525623"/>
                </a:lnTo>
                <a:cubicBezTo>
                  <a:pt x="0" y="235329"/>
                  <a:pt x="235329" y="0"/>
                  <a:pt x="5256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노키아, '6G AI 네이티브 무선 백서' 발표 &lt; 방송·통신 &lt; 통신·컨슈머 &lt; 기사본문 - 테크월드뉴스 - 김경한 기자">
            <a:extLst>
              <a:ext uri="{FF2B5EF4-FFF2-40B4-BE49-F238E27FC236}">
                <a16:creationId xmlns:a16="http://schemas.microsoft.com/office/drawing/2014/main" id="{8CDF50BC-FAD8-8D76-A58C-4D4D9D47E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8" t="2950" r="15000" b="918"/>
          <a:stretch/>
        </p:blipFill>
        <p:spPr bwMode="auto">
          <a:xfrm>
            <a:off x="1499647" y="675785"/>
            <a:ext cx="3840773" cy="29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7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CF748-6EBD-E715-B7C7-2D346A55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1814FFE-EFD4-15F5-A3DF-6CB88033B0D9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3CA7FE-546B-9B00-4AE9-F8396D587602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5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2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A3E24C-33CE-2E55-3E6A-A6D473C5533C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466E2E-AC23-AE38-BDDD-F042E3E71FA2}"/>
              </a:ext>
            </a:extLst>
          </p:cNvPr>
          <p:cNvGrpSpPr/>
          <p:nvPr/>
        </p:nvGrpSpPr>
        <p:grpSpPr>
          <a:xfrm>
            <a:off x="726883" y="4529233"/>
            <a:ext cx="5277678" cy="2058036"/>
            <a:chOff x="-817509" y="2273839"/>
            <a:chExt cx="5277678" cy="20580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CBC154-CF18-354A-A859-579128214F10}"/>
                </a:ext>
              </a:extLst>
            </p:cNvPr>
            <p:cNvSpPr txBox="1"/>
            <p:nvPr/>
          </p:nvSpPr>
          <p:spPr>
            <a:xfrm>
              <a:off x="-726069" y="2273839"/>
              <a:ext cx="380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AS-IS</a:t>
              </a:r>
              <a:endPara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5B9B5D-BB92-0395-752E-2731B9E156DA}"/>
                </a:ext>
              </a:extLst>
            </p:cNvPr>
            <p:cNvSpPr/>
            <p:nvPr/>
          </p:nvSpPr>
          <p:spPr>
            <a:xfrm>
              <a:off x="-817509" y="3167261"/>
              <a:ext cx="5277678" cy="1164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전통적인 무선 통신 시스템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무선 채널을 통해 신뢰성 있는 데이터 전송을 목표로 설계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 코딩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(Channel Coding),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(Modulation)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 여러 구성 요소로 구성되며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구성 요소는 독립적으로 최적화됨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7" name="직선 연결선 8">
              <a:extLst>
                <a:ext uri="{FF2B5EF4-FFF2-40B4-BE49-F238E27FC236}">
                  <a16:creationId xmlns:a16="http://schemas.microsoft.com/office/drawing/2014/main" id="{817E6A7B-5FC8-BF5F-47CC-C0EF3B73BC57}"/>
                </a:ext>
              </a:extLst>
            </p:cNvPr>
            <p:cNvCxnSpPr>
              <a:cxnSpLocks/>
            </p:cNvCxnSpPr>
            <p:nvPr/>
          </p:nvCxnSpPr>
          <p:spPr>
            <a:xfrm>
              <a:off x="-726069" y="3016985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D364C2-A74B-7741-0B8F-30FD0639C7F2}"/>
              </a:ext>
            </a:extLst>
          </p:cNvPr>
          <p:cNvGrpSpPr/>
          <p:nvPr/>
        </p:nvGrpSpPr>
        <p:grpSpPr>
          <a:xfrm>
            <a:off x="6095999" y="4529233"/>
            <a:ext cx="5277678" cy="1784435"/>
            <a:chOff x="6096000" y="2173326"/>
            <a:chExt cx="5277678" cy="17844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848060-9095-0835-EB3D-8B76265DE0A9}"/>
                </a:ext>
              </a:extLst>
            </p:cNvPr>
            <p:cNvSpPr txBox="1"/>
            <p:nvPr/>
          </p:nvSpPr>
          <p:spPr>
            <a:xfrm>
              <a:off x="6187440" y="2173326"/>
              <a:ext cx="380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TO-BE</a:t>
              </a:r>
              <a:endPara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4C7DD7A-E49F-E84E-FA8E-E184326081C7}"/>
                </a:ext>
              </a:extLst>
            </p:cNvPr>
            <p:cNvSpPr/>
            <p:nvPr/>
          </p:nvSpPr>
          <p:spPr>
            <a:xfrm>
              <a:off x="6096000" y="3066748"/>
              <a:ext cx="5277678" cy="891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오토인코더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기반 통신 시스템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송신기와 수신기를 통합하여 동시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최적화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전통적인 시스템보다 더 나은 성능을 제공할 가능성 있음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5" name="직선 연결선 20">
              <a:extLst>
                <a:ext uri="{FF2B5EF4-FFF2-40B4-BE49-F238E27FC236}">
                  <a16:creationId xmlns:a16="http://schemas.microsoft.com/office/drawing/2014/main" id="{7CD85376-CEFF-E771-6349-078DD7214B6E}"/>
                </a:ext>
              </a:extLst>
            </p:cNvPr>
            <p:cNvCxnSpPr>
              <a:cxnSpLocks/>
            </p:cNvCxnSpPr>
            <p:nvPr/>
          </p:nvCxnSpPr>
          <p:spPr>
            <a:xfrm>
              <a:off x="6187440" y="291647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10" descr="1,600+ Background Of Dish Antenna Stock Illustrations, Royalty-Free Vector  Graphics &amp; Clip Art - iStock">
            <a:extLst>
              <a:ext uri="{FF2B5EF4-FFF2-40B4-BE49-F238E27FC236}">
                <a16:creationId xmlns:a16="http://schemas.microsoft.com/office/drawing/2014/main" id="{8CD10360-1CE7-20B3-B75C-AC9DFF69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3465" flipH="1">
            <a:off x="368279" y="1489925"/>
            <a:ext cx="1275915" cy="127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사용자 정의 4.5m 지구국 안테나 제조사, 공급 업체, 생산자 - 위성 개발 - 우주 별 기술">
            <a:extLst>
              <a:ext uri="{FF2B5EF4-FFF2-40B4-BE49-F238E27FC236}">
                <a16:creationId xmlns:a16="http://schemas.microsoft.com/office/drawing/2014/main" id="{23963BA4-E503-5ADA-FCA1-68ED6C943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5" y="3242193"/>
            <a:ext cx="947522" cy="94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390AFF-3173-6ACB-3321-2002B1835C1E}"/>
              </a:ext>
            </a:extLst>
          </p:cNvPr>
          <p:cNvSpPr txBox="1"/>
          <p:nvPr/>
        </p:nvSpPr>
        <p:spPr>
          <a:xfrm>
            <a:off x="1678217" y="1416616"/>
            <a:ext cx="152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Transmitter</a:t>
            </a:r>
            <a:r>
              <a:rPr lang="ko-KR" altLang="en-US" sz="1400" b="1" dirty="0">
                <a:solidFill>
                  <a:srgbClr val="0000FF"/>
                </a:solidFill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(</a:t>
            </a:r>
            <a:r>
              <a:rPr lang="en-US" altLang="ko-KR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EE8BE5-F634-413D-1CF1-0F5EA1675CCB}"/>
              </a:ext>
            </a:extLst>
          </p:cNvPr>
          <p:cNvSpPr txBox="1"/>
          <p:nvPr/>
        </p:nvSpPr>
        <p:spPr>
          <a:xfrm>
            <a:off x="1830574" y="3085506"/>
            <a:ext cx="126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Receiver</a:t>
            </a:r>
            <a:r>
              <a:rPr lang="ko-KR" altLang="en-US" sz="1400" b="1" dirty="0">
                <a:solidFill>
                  <a:srgbClr val="0000FF"/>
                </a:solidFill>
              </a:rPr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(</a:t>
            </a:r>
            <a:r>
              <a:rPr lang="en-US" altLang="ko-KR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)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53" name="사각형: 둥근 모서리 4">
            <a:extLst>
              <a:ext uri="{FF2B5EF4-FFF2-40B4-BE49-F238E27FC236}">
                <a16:creationId xmlns:a16="http://schemas.microsoft.com/office/drawing/2014/main" id="{37DE3BD7-696E-66BB-4DDE-2B3B1219B44F}"/>
              </a:ext>
            </a:extLst>
          </p:cNvPr>
          <p:cNvSpPr/>
          <p:nvPr/>
        </p:nvSpPr>
        <p:spPr>
          <a:xfrm>
            <a:off x="1678218" y="1860264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음성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메시지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동영상 등의 </a:t>
            </a:r>
            <a:r>
              <a:rPr lang="en-US" altLang="ko-KR" sz="1000" dirty="0">
                <a:solidFill>
                  <a:schemeClr val="tx1"/>
                </a:solidFill>
              </a:rPr>
              <a:t>Source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4">
            <a:extLst>
              <a:ext uri="{FF2B5EF4-FFF2-40B4-BE49-F238E27FC236}">
                <a16:creationId xmlns:a16="http://schemas.microsoft.com/office/drawing/2014/main" id="{50D9907D-219F-DD9D-DA3F-EC0DDBB60A70}"/>
              </a:ext>
            </a:extLst>
          </p:cNvPr>
          <p:cNvSpPr/>
          <p:nvPr/>
        </p:nvSpPr>
        <p:spPr>
          <a:xfrm>
            <a:off x="1678218" y="3506396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음성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메시지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사진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동영상 등의 </a:t>
            </a:r>
            <a:r>
              <a:rPr lang="en-US" altLang="ko-KR" sz="1000" dirty="0">
                <a:solidFill>
                  <a:schemeClr val="tx1"/>
                </a:solidFill>
              </a:rPr>
              <a:t>Recovery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4">
            <a:extLst>
              <a:ext uri="{FF2B5EF4-FFF2-40B4-BE49-F238E27FC236}">
                <a16:creationId xmlns:a16="http://schemas.microsoft.com/office/drawing/2014/main" id="{0AAC2519-6367-A56C-44D3-21CBDDD84491}"/>
              </a:ext>
            </a:extLst>
          </p:cNvPr>
          <p:cNvSpPr/>
          <p:nvPr/>
        </p:nvSpPr>
        <p:spPr>
          <a:xfrm>
            <a:off x="3292130" y="1854480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디지털 신호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(binary) </a:t>
            </a:r>
            <a:r>
              <a:rPr lang="ko-KR" altLang="en-US" sz="1000" dirty="0">
                <a:solidFill>
                  <a:schemeClr val="tx1"/>
                </a:solidFill>
              </a:rPr>
              <a:t>변환</a:t>
            </a:r>
          </a:p>
        </p:txBody>
      </p:sp>
      <p:sp>
        <p:nvSpPr>
          <p:cNvPr id="57" name="사각형: 둥근 모서리 4">
            <a:extLst>
              <a:ext uri="{FF2B5EF4-FFF2-40B4-BE49-F238E27FC236}">
                <a16:creationId xmlns:a16="http://schemas.microsoft.com/office/drawing/2014/main" id="{580B4CCD-19FC-3335-AE3D-C7B4767ABF72}"/>
              </a:ext>
            </a:extLst>
          </p:cNvPr>
          <p:cNvSpPr/>
          <p:nvPr/>
        </p:nvSpPr>
        <p:spPr>
          <a:xfrm>
            <a:off x="5169878" y="1854480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Bit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Symbol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사각형: 둥근 모서리 4">
            <a:extLst>
              <a:ext uri="{FF2B5EF4-FFF2-40B4-BE49-F238E27FC236}">
                <a16:creationId xmlns:a16="http://schemas.microsoft.com/office/drawing/2014/main" id="{CB440130-EFE5-7BE8-CD16-C5F45855D4E3}"/>
              </a:ext>
            </a:extLst>
          </p:cNvPr>
          <p:cNvSpPr/>
          <p:nvPr/>
        </p:nvSpPr>
        <p:spPr>
          <a:xfrm>
            <a:off x="7448011" y="1854481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Digital to Analog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(DAC)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4">
            <a:extLst>
              <a:ext uri="{FF2B5EF4-FFF2-40B4-BE49-F238E27FC236}">
                <a16:creationId xmlns:a16="http://schemas.microsoft.com/office/drawing/2014/main" id="{B67D6153-6948-BF08-000A-4C72A73531FE}"/>
              </a:ext>
            </a:extLst>
          </p:cNvPr>
          <p:cNvSpPr/>
          <p:nvPr/>
        </p:nvSpPr>
        <p:spPr>
          <a:xfrm>
            <a:off x="9726144" y="1854481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RF Antenna (Tx)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4">
            <a:extLst>
              <a:ext uri="{FF2B5EF4-FFF2-40B4-BE49-F238E27FC236}">
                <a16:creationId xmlns:a16="http://schemas.microsoft.com/office/drawing/2014/main" id="{D405322F-72F3-1330-26E3-6E490CEB05AC}"/>
              </a:ext>
            </a:extLst>
          </p:cNvPr>
          <p:cNvSpPr/>
          <p:nvPr/>
        </p:nvSpPr>
        <p:spPr>
          <a:xfrm>
            <a:off x="5163680" y="3500613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Symbol  Bit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4">
            <a:extLst>
              <a:ext uri="{FF2B5EF4-FFF2-40B4-BE49-F238E27FC236}">
                <a16:creationId xmlns:a16="http://schemas.microsoft.com/office/drawing/2014/main" id="{29FC8D40-DAA9-DF18-072A-BD44C8F4A26B}"/>
              </a:ext>
            </a:extLst>
          </p:cNvPr>
          <p:cNvSpPr/>
          <p:nvPr/>
        </p:nvSpPr>
        <p:spPr>
          <a:xfrm>
            <a:off x="8205322" y="3500615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Analog to Digital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(ADC)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B1277101-0EFD-7959-4F0B-24F0BE872A18}"/>
              </a:ext>
            </a:extLst>
          </p:cNvPr>
          <p:cNvSpPr/>
          <p:nvPr/>
        </p:nvSpPr>
        <p:spPr>
          <a:xfrm>
            <a:off x="9726144" y="3500615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RF Antenna (Rx)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48" name="사각형: 둥근 모서리 4">
            <a:extLst>
              <a:ext uri="{FF2B5EF4-FFF2-40B4-BE49-F238E27FC236}">
                <a16:creationId xmlns:a16="http://schemas.microsoft.com/office/drawing/2014/main" id="{E6CDEA18-4C2B-BA2E-154F-04F7136DC8B4}"/>
              </a:ext>
            </a:extLst>
          </p:cNvPr>
          <p:cNvSpPr/>
          <p:nvPr/>
        </p:nvSpPr>
        <p:spPr>
          <a:xfrm>
            <a:off x="9959272" y="2665596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Transmissions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System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49" name="사각형: 둥근 모서리 4">
            <a:extLst>
              <a:ext uri="{FF2B5EF4-FFF2-40B4-BE49-F238E27FC236}">
                <a16:creationId xmlns:a16="http://schemas.microsoft.com/office/drawing/2014/main" id="{6182CE98-5F73-E34A-1296-AC218F0EBE55}"/>
              </a:ext>
            </a:extLst>
          </p:cNvPr>
          <p:cNvSpPr/>
          <p:nvPr/>
        </p:nvSpPr>
        <p:spPr>
          <a:xfrm>
            <a:off x="6684501" y="3500613"/>
            <a:ext cx="1328441" cy="5553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Equalizer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50" name="오른쪽 중괄호 22">
            <a:extLst>
              <a:ext uri="{FF2B5EF4-FFF2-40B4-BE49-F238E27FC236}">
                <a16:creationId xmlns:a16="http://schemas.microsoft.com/office/drawing/2014/main" id="{DF28CB3D-DB63-5D19-7913-6C84A64E5B27}"/>
              </a:ext>
            </a:extLst>
          </p:cNvPr>
          <p:cNvSpPr/>
          <p:nvPr/>
        </p:nvSpPr>
        <p:spPr>
          <a:xfrm rot="5400000" flipH="1">
            <a:off x="7997466" y="-1346203"/>
            <a:ext cx="223333" cy="5890907"/>
          </a:xfrm>
          <a:prstGeom prst="rightBrace">
            <a:avLst>
              <a:gd name="adj1" fmla="val 8333"/>
              <a:gd name="adj2" fmla="val 510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51" name="원호 32">
            <a:extLst>
              <a:ext uri="{FF2B5EF4-FFF2-40B4-BE49-F238E27FC236}">
                <a16:creationId xmlns:a16="http://schemas.microsoft.com/office/drawing/2014/main" id="{026B330A-DB11-AD37-F79E-9981ABA26961}"/>
              </a:ext>
            </a:extLst>
          </p:cNvPr>
          <p:cNvSpPr/>
          <p:nvPr/>
        </p:nvSpPr>
        <p:spPr>
          <a:xfrm>
            <a:off x="10967954" y="2132159"/>
            <a:ext cx="386705" cy="1652153"/>
          </a:xfrm>
          <a:prstGeom prst="arc">
            <a:avLst>
              <a:gd name="adj1" fmla="val 16200000"/>
              <a:gd name="adj2" fmla="val 5297558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753BFC99-4889-C634-C5B8-DF1CEE938928}"/>
              </a:ext>
            </a:extLst>
          </p:cNvPr>
          <p:cNvSpPr txBox="1"/>
          <p:nvPr/>
        </p:nvSpPr>
        <p:spPr>
          <a:xfrm>
            <a:off x="11342857" y="2720828"/>
            <a:ext cx="849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Wireless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Channel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53" name="오른쪽 중괄호 22">
            <a:extLst>
              <a:ext uri="{FF2B5EF4-FFF2-40B4-BE49-F238E27FC236}">
                <a16:creationId xmlns:a16="http://schemas.microsoft.com/office/drawing/2014/main" id="{4052CAD3-1F76-96BB-7A6E-D4E77A7422B8}"/>
              </a:ext>
            </a:extLst>
          </p:cNvPr>
          <p:cNvSpPr/>
          <p:nvPr/>
        </p:nvSpPr>
        <p:spPr>
          <a:xfrm rot="5400000" flipH="1">
            <a:off x="7997465" y="443254"/>
            <a:ext cx="223333" cy="5890905"/>
          </a:xfrm>
          <a:prstGeom prst="rightBrace">
            <a:avLst>
              <a:gd name="adj1" fmla="val 8333"/>
              <a:gd name="adj2" fmla="val 5108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042694B1-7093-9007-A83C-2623C42CC353}"/>
              </a:ext>
            </a:extLst>
          </p:cNvPr>
          <p:cNvSpPr txBox="1"/>
          <p:nvPr/>
        </p:nvSpPr>
        <p:spPr>
          <a:xfrm>
            <a:off x="7227200" y="1210586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Modulation (</a:t>
            </a:r>
            <a:r>
              <a:rPr lang="ko-KR" altLang="en-US" sz="1400" b="1" dirty="0"/>
              <a:t>변조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7F91C1D0-FD3B-D729-8295-C9F9E7C8184D}"/>
              </a:ext>
            </a:extLst>
          </p:cNvPr>
          <p:cNvSpPr txBox="1"/>
          <p:nvPr/>
        </p:nvSpPr>
        <p:spPr>
          <a:xfrm>
            <a:off x="7114189" y="3000041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Demodulation (</a:t>
            </a:r>
            <a:r>
              <a:rPr lang="ko-KR" altLang="en-US" sz="1400" b="1" dirty="0"/>
              <a:t>복조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2059" name="사각형: 둥근 모서리 29">
            <a:extLst>
              <a:ext uri="{FF2B5EF4-FFF2-40B4-BE49-F238E27FC236}">
                <a16:creationId xmlns:a16="http://schemas.microsoft.com/office/drawing/2014/main" id="{5AE69FB2-8B40-DD70-97A9-E790214C5047}"/>
              </a:ext>
            </a:extLst>
          </p:cNvPr>
          <p:cNvSpPr/>
          <p:nvPr/>
        </p:nvSpPr>
        <p:spPr>
          <a:xfrm>
            <a:off x="4234062" y="2686836"/>
            <a:ext cx="1328440" cy="555357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Source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Coding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Channel Coding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Interleaving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061" name="직선 화살표 연결선 2060">
            <a:extLst>
              <a:ext uri="{FF2B5EF4-FFF2-40B4-BE49-F238E27FC236}">
                <a16:creationId xmlns:a16="http://schemas.microsoft.com/office/drawing/2014/main" id="{5EC23B89-2808-28F0-5271-756C313D32D1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3006659" y="2132159"/>
            <a:ext cx="285471" cy="5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직선 화살표 연결선 2063">
            <a:extLst>
              <a:ext uri="{FF2B5EF4-FFF2-40B4-BE49-F238E27FC236}">
                <a16:creationId xmlns:a16="http://schemas.microsoft.com/office/drawing/2014/main" id="{35A84CB3-B705-A306-F0AF-ACB52F2D31D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>
            <a:off x="4620571" y="2132159"/>
            <a:ext cx="5493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직선 화살표 연결선 2066">
            <a:extLst>
              <a:ext uri="{FF2B5EF4-FFF2-40B4-BE49-F238E27FC236}">
                <a16:creationId xmlns:a16="http://schemas.microsoft.com/office/drawing/2014/main" id="{67485A88-8554-7BE6-A3B7-FFFAA6A5FF90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6498319" y="2132159"/>
            <a:ext cx="9496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직선 화살표 연결선 2069">
            <a:extLst>
              <a:ext uri="{FF2B5EF4-FFF2-40B4-BE49-F238E27FC236}">
                <a16:creationId xmlns:a16="http://schemas.microsoft.com/office/drawing/2014/main" id="{16331AF3-AA4E-8FAB-6961-984C1AB8B3BA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8776452" y="2132160"/>
            <a:ext cx="9496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8" name="직선 화살표 연결선 2087">
            <a:extLst>
              <a:ext uri="{FF2B5EF4-FFF2-40B4-BE49-F238E27FC236}">
                <a16:creationId xmlns:a16="http://schemas.microsoft.com/office/drawing/2014/main" id="{F1FCA234-871D-BA46-55A0-B7F621210FCA}"/>
              </a:ext>
            </a:extLst>
          </p:cNvPr>
          <p:cNvCxnSpPr>
            <a:cxnSpLocks/>
            <a:stCxn id="60" idx="1"/>
            <a:endCxn id="55" idx="3"/>
          </p:cNvCxnSpPr>
          <p:nvPr/>
        </p:nvCxnSpPr>
        <p:spPr>
          <a:xfrm flipH="1">
            <a:off x="3006659" y="3778292"/>
            <a:ext cx="2157021" cy="5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3" name="직선 화살표 연결선 2092">
            <a:extLst>
              <a:ext uri="{FF2B5EF4-FFF2-40B4-BE49-F238E27FC236}">
                <a16:creationId xmlns:a16="http://schemas.microsoft.com/office/drawing/2014/main" id="{0DE22B7A-DDE6-77EA-EC5D-FBC636FD074C}"/>
              </a:ext>
            </a:extLst>
          </p:cNvPr>
          <p:cNvCxnSpPr>
            <a:cxnSpLocks/>
            <a:stCxn id="2049" idx="1"/>
            <a:endCxn id="60" idx="3"/>
          </p:cNvCxnSpPr>
          <p:nvPr/>
        </p:nvCxnSpPr>
        <p:spPr>
          <a:xfrm flipH="1">
            <a:off x="6492121" y="3778292"/>
            <a:ext cx="192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6" name="직선 화살표 연결선 2095">
            <a:extLst>
              <a:ext uri="{FF2B5EF4-FFF2-40B4-BE49-F238E27FC236}">
                <a16:creationId xmlns:a16="http://schemas.microsoft.com/office/drawing/2014/main" id="{A323A183-3CF2-5328-52FC-8EEB6A91514A}"/>
              </a:ext>
            </a:extLst>
          </p:cNvPr>
          <p:cNvCxnSpPr>
            <a:cxnSpLocks/>
            <a:stCxn id="62" idx="1"/>
            <a:endCxn id="2049" idx="3"/>
          </p:cNvCxnSpPr>
          <p:nvPr/>
        </p:nvCxnSpPr>
        <p:spPr>
          <a:xfrm flipH="1" flipV="1">
            <a:off x="8012942" y="3778292"/>
            <a:ext cx="19238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직선 화살표 연결선 2098">
            <a:extLst>
              <a:ext uri="{FF2B5EF4-FFF2-40B4-BE49-F238E27FC236}">
                <a16:creationId xmlns:a16="http://schemas.microsoft.com/office/drawing/2014/main" id="{EE3ECF62-E5AD-F28C-DF46-B0D254FF5014}"/>
              </a:ext>
            </a:extLst>
          </p:cNvPr>
          <p:cNvCxnSpPr>
            <a:cxnSpLocks/>
            <a:stCxn id="63" idx="1"/>
            <a:endCxn id="62" idx="3"/>
          </p:cNvCxnSpPr>
          <p:nvPr/>
        </p:nvCxnSpPr>
        <p:spPr>
          <a:xfrm flipH="1">
            <a:off x="9533763" y="3778294"/>
            <a:ext cx="192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직선 화살표 연결선 2102">
            <a:extLst>
              <a:ext uri="{FF2B5EF4-FFF2-40B4-BE49-F238E27FC236}">
                <a16:creationId xmlns:a16="http://schemas.microsoft.com/office/drawing/2014/main" id="{B9BE87EF-F2C8-3B51-7121-435C671C03C3}"/>
              </a:ext>
            </a:extLst>
          </p:cNvPr>
          <p:cNvCxnSpPr>
            <a:cxnSpLocks/>
            <a:stCxn id="2059" idx="2"/>
          </p:cNvCxnSpPr>
          <p:nvPr/>
        </p:nvCxnSpPr>
        <p:spPr>
          <a:xfrm>
            <a:off x="4898282" y="3242193"/>
            <a:ext cx="0" cy="554676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7" name="직선 화살표 연결선 2106">
            <a:extLst>
              <a:ext uri="{FF2B5EF4-FFF2-40B4-BE49-F238E27FC236}">
                <a16:creationId xmlns:a16="http://schemas.microsoft.com/office/drawing/2014/main" id="{FF9C7423-1789-1674-FFA3-5B3BDD911A71}"/>
              </a:ext>
            </a:extLst>
          </p:cNvPr>
          <p:cNvCxnSpPr>
            <a:cxnSpLocks/>
            <a:stCxn id="2059" idx="0"/>
          </p:cNvCxnSpPr>
          <p:nvPr/>
        </p:nvCxnSpPr>
        <p:spPr>
          <a:xfrm flipV="1">
            <a:off x="4898282" y="2132158"/>
            <a:ext cx="0" cy="554678"/>
          </a:xfrm>
          <a:prstGeom prst="straightConnector1">
            <a:avLst/>
          </a:prstGeom>
          <a:ln w="95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7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2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3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필요성 및 목적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A96238-1920-9519-CD5E-A057BC5B609A}"/>
              </a:ext>
            </a:extLst>
          </p:cNvPr>
          <p:cNvSpPr/>
          <p:nvPr/>
        </p:nvSpPr>
        <p:spPr>
          <a:xfrm>
            <a:off x="226297" y="1433389"/>
            <a:ext cx="11739406" cy="425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무선 주파수 자원은 값비싼 자원으로 스펙트럼 효율성을 개선하는 것은 중요한 문제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이러한 문제를 해결하기 위해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비직교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전송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(Non-orthogonal Transmission),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대규모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다중입출력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안테나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(Massive MIMO Antenna)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방법이 제시됨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비직교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전송은 동일한 무선자원을 활용해 직교하지 않은 다수의 신호를 동시에 송수신하여 각각의 데이터를 성공적으로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복호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decoding)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하는 것이 핵심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충분한 성능을 확보하기 위해 우수한 수신기 설계가 필요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G Vision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 발표됨에 따라 통신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분야에서도 </a:t>
            </a:r>
            <a:r>
              <a:rPr lang="en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AI Native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목표로 다양한 인공지능 기술이 활용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인공지능과 </a:t>
            </a: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딥러닝을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활용한 무선 통신 시스템 성능을 향상시키는 연구들이 진행 중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lang="ko-KR" altLang="en-US" sz="1400" b="1" u="sng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오토인코더</a:t>
            </a:r>
            <a:r>
              <a:rPr lang="en-US" altLang="ko-KR" sz="1400" b="1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" altLang="ko-KR" sz="1400" b="1" u="sng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autoencoder)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비지도 학습을 활용하여 데이터의 주요 특징을 압축하고</a:t>
            </a:r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효율적으로 표현하는 데 강점을 지닌 기법</a:t>
            </a:r>
            <a:endParaRPr lang="en-US" altLang="ko-KR" sz="14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오토인코더는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복잡한 데이터 패턴을 학습하고 노이즈 제거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신호 복원 등의 문제에서 탁월한 성능을 보여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통신 신호 처리의 새로운 가능성을 제시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B7095-0C15-D171-C60C-C6DF9C260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637B9E3-ADF0-104A-500A-08169A2F5E90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8E4322-ADD9-3E49-23E5-544A48609830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5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Contents 4</a:t>
              </a:r>
            </a:p>
            <a:p>
              <a:pPr algn="ctr"/>
              <a:r>
                <a:rPr lang="ko-KR" altLang="en-US" sz="14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오토인코더란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?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489289B-13C0-A86E-A04D-201E764A430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3C2BFA-1C12-11C9-7DCA-A0937971F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8" y="1361890"/>
            <a:ext cx="4789183" cy="51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6FEA12-D204-4107-3E26-D54E242D9D0B}"/>
              </a:ext>
            </a:extLst>
          </p:cNvPr>
          <p:cNvGrpSpPr/>
          <p:nvPr/>
        </p:nvGrpSpPr>
        <p:grpSpPr>
          <a:xfrm>
            <a:off x="6096000" y="1304293"/>
            <a:ext cx="5277678" cy="1196717"/>
            <a:chOff x="5203632" y="2171892"/>
            <a:chExt cx="5277678" cy="11967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72D130-3502-A4D4-DD9B-E15F45D1D280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Autoencoder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란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08AB3E-0140-06C6-0D4F-FF9033D351EC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입력 데이터를 효율적으로 압축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인코딩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하여 본질적인 특징들만 남긴 후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이 압축된 표현으로부터 원래의 입력 데이터를 재구성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디코딩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+mn-ea"/>
                </a:rPr>
                <a:t>하기 위해 설계된 신경망 아키텍처의 한 종류</a:t>
              </a:r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19" name="직선 연결선 11">
              <a:extLst>
                <a:ext uri="{FF2B5EF4-FFF2-40B4-BE49-F238E27FC236}">
                  <a16:creationId xmlns:a16="http://schemas.microsoft.com/office/drawing/2014/main" id="{0E66E6BC-20A4-C38E-4BD1-383314E7F92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0B445F-764F-D206-37C0-39252BD72054}"/>
                </a:ext>
              </a:extLst>
            </p:cNvPr>
            <p:cNvSpPr txBox="1"/>
            <p:nvPr/>
          </p:nvSpPr>
          <p:spPr>
            <a:xfrm>
              <a:off x="7604363" y="2229489"/>
              <a:ext cx="2434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+mn-ea"/>
                </a:rPr>
                <a:t>신경망 아키텍처의 한 종류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7C78C7-0ECD-EDAD-62D5-B3CAD5839656}"/>
              </a:ext>
            </a:extLst>
          </p:cNvPr>
          <p:cNvSpPr txBox="1"/>
          <p:nvPr/>
        </p:nvSpPr>
        <p:spPr>
          <a:xfrm>
            <a:off x="5868784" y="6627168"/>
            <a:ext cx="63232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 err="1"/>
              <a:t>https</a:t>
            </a:r>
            <a:r>
              <a:rPr lang="ko-KR" altLang="en-US" sz="900" dirty="0"/>
              <a:t>://</a:t>
            </a:r>
            <a:r>
              <a:rPr lang="ko-KR" altLang="en-US" sz="900" dirty="0" err="1"/>
              <a:t>velog.io</a:t>
            </a:r>
            <a:r>
              <a:rPr lang="ko-KR" altLang="en-US" sz="900" dirty="0"/>
              <a:t>/@nayeon_p00/%EB%94%A5%EB%9F%AC%EB%8B%9D-%EB%AA%A8%EB%8D%B8-AutoEncoder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4E876C6-EF41-1EF4-45E1-EE30C3217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10" y="5003382"/>
            <a:ext cx="4165056" cy="154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4067A2-05D8-6C9D-7BAE-CFBC832736F3}"/>
              </a:ext>
            </a:extLst>
          </p:cNvPr>
          <p:cNvGrpSpPr/>
          <p:nvPr/>
        </p:nvGrpSpPr>
        <p:grpSpPr>
          <a:xfrm>
            <a:off x="6095999" y="4603272"/>
            <a:ext cx="5186238" cy="400110"/>
            <a:chOff x="5203632" y="2171892"/>
            <a:chExt cx="5186238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E1E045-DFE3-38C0-DCC5-1107210F5F49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Autoencoder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</a:rPr>
                <a:t> 예시</a:t>
              </a:r>
            </a:p>
          </p:txBody>
        </p:sp>
        <p:cxnSp>
          <p:nvCxnSpPr>
            <p:cNvPr id="37" name="직선 연결선 11">
              <a:extLst>
                <a:ext uri="{FF2B5EF4-FFF2-40B4-BE49-F238E27FC236}">
                  <a16:creationId xmlns:a16="http://schemas.microsoft.com/office/drawing/2014/main" id="{0F7FBF8D-22F0-3DEB-13D5-5800E7F4D650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063364-9100-0CF0-E485-0B073D74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85" y="2555069"/>
            <a:ext cx="3476706" cy="187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8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E89BC0-D69E-331E-16B4-A00E932C1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609817-6559-F01D-9766-82F6E7846A39}"/>
              </a:ext>
            </a:extLst>
          </p:cNvPr>
          <p:cNvGrpSpPr/>
          <p:nvPr/>
        </p:nvGrpSpPr>
        <p:grpSpPr>
          <a:xfrm>
            <a:off x="159192" y="182878"/>
            <a:ext cx="1852488" cy="854228"/>
            <a:chOff x="640080" y="-971550"/>
            <a:chExt cx="1660746" cy="765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FAFFDE-0635-B0FB-F867-FA2042990E00}"/>
                </a:ext>
              </a:extLst>
            </p:cNvPr>
            <p:cNvSpPr txBox="1"/>
            <p:nvPr/>
          </p:nvSpPr>
          <p:spPr>
            <a:xfrm>
              <a:off x="683325" y="-881069"/>
              <a:ext cx="1576513" cy="551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5 </a:t>
              </a:r>
              <a:endParaRPr lang="en-US" altLang="ko-KR" sz="16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오픈소스</a:t>
              </a:r>
              <a:endPara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249D24-A596-6C55-AA2B-E88D1B0C002B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CEC7C8D-7ED2-6C1E-3E5E-78AFD4A241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4865" y="1461185"/>
            <a:ext cx="2336800" cy="52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51954-96F2-A063-7135-B64256DAE74E}"/>
              </a:ext>
            </a:extLst>
          </p:cNvPr>
          <p:cNvSpPr txBox="1"/>
          <p:nvPr/>
        </p:nvSpPr>
        <p:spPr>
          <a:xfrm>
            <a:off x="6861702" y="6413512"/>
            <a:ext cx="51938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github.com</a:t>
            </a:r>
            <a:r>
              <a:rPr lang="en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/jcbooth2/</a:t>
            </a:r>
            <a:r>
              <a:rPr lang="en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autoencoder_for_physical_layer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E6D845-97D4-7AAA-F222-BF2A17B351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1264" y="2174104"/>
            <a:ext cx="5548783" cy="2097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2A2ED5-76FD-C5AB-4E6E-D707D1257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156" y="1326934"/>
            <a:ext cx="654951" cy="65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2028F-F738-6598-A2FC-7F89721641ED}"/>
              </a:ext>
            </a:extLst>
          </p:cNvPr>
          <p:cNvSpPr txBox="1"/>
          <p:nvPr/>
        </p:nvSpPr>
        <p:spPr>
          <a:xfrm>
            <a:off x="0" y="6410615"/>
            <a:ext cx="6530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https://kr.mathworks.com/help/deeplearning/ug/autoencoders-for-wireless-communications.html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B5E98F-ECF3-7F21-BF4A-0FB5E91947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824" y="2174104"/>
            <a:ext cx="4242898" cy="4046695"/>
          </a:xfrm>
          <a:prstGeom prst="rect">
            <a:avLst/>
          </a:prstGeom>
          <a:ln>
            <a:solidFill>
              <a:srgbClr val="0C1325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127693-BA51-6553-3533-BACD1A264D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50" b="2517"/>
          <a:stretch/>
        </p:blipFill>
        <p:spPr>
          <a:xfrm>
            <a:off x="6261264" y="4273910"/>
            <a:ext cx="5548783" cy="2041797"/>
          </a:xfrm>
          <a:prstGeom prst="rect">
            <a:avLst/>
          </a:prstGeom>
          <a:ln>
            <a:solidFill>
              <a:srgbClr val="0C132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6041F-FC4E-4EC6-0DBC-96B87C8626FF}"/>
              </a:ext>
            </a:extLst>
          </p:cNvPr>
          <p:cNvSpPr txBox="1"/>
          <p:nvPr/>
        </p:nvSpPr>
        <p:spPr>
          <a:xfrm>
            <a:off x="381953" y="5205506"/>
            <a:ext cx="817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Single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Input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B5B8A-5567-DFD8-7F94-48B4195A1B4D}"/>
              </a:ext>
            </a:extLst>
          </p:cNvPr>
          <p:cNvSpPr txBox="1"/>
          <p:nvPr/>
        </p:nvSpPr>
        <p:spPr>
          <a:xfrm>
            <a:off x="5360564" y="5205506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Single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Output</a:t>
            </a:r>
            <a:endParaRPr lang="ko-KR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3C2974-185A-A2A3-23D7-A02150519BBB}"/>
              </a:ext>
            </a:extLst>
          </p:cNvPr>
          <p:cNvSpPr/>
          <p:nvPr/>
        </p:nvSpPr>
        <p:spPr>
          <a:xfrm>
            <a:off x="3418541" y="4936565"/>
            <a:ext cx="251012" cy="980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8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5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 6</a:t>
              </a: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모델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16680" y="422305"/>
            <a:ext cx="8072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오토인코더 네트워크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A79F17-2E26-3924-831F-476EC361EDBE}"/>
              </a:ext>
            </a:extLst>
          </p:cNvPr>
          <p:cNvGrpSpPr/>
          <p:nvPr/>
        </p:nvGrpSpPr>
        <p:grpSpPr>
          <a:xfrm>
            <a:off x="6096000" y="1825401"/>
            <a:ext cx="5369118" cy="2199549"/>
            <a:chOff x="-817509" y="2273839"/>
            <a:chExt cx="5369118" cy="21995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91A5E7-F0A6-4F98-96F9-1FDAAE0FF5CC}"/>
                </a:ext>
              </a:extLst>
            </p:cNvPr>
            <p:cNvSpPr txBox="1"/>
            <p:nvPr/>
          </p:nvSpPr>
          <p:spPr>
            <a:xfrm>
              <a:off x="-726069" y="2273839"/>
              <a:ext cx="380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오토인코더</a:t>
              </a:r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정의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2E94F6D-3D6B-D3CB-4F9F-B8B3BC8F626F}"/>
                    </a:ext>
                  </a:extLst>
                </p:cNvPr>
                <p:cNvSpPr/>
                <p:nvPr/>
              </p:nvSpPr>
              <p:spPr>
                <a:xfrm>
                  <a:off x="-817509" y="3167261"/>
                  <a:ext cx="5369118" cy="13061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인코더는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1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1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1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크기의 벡터를 입력</a:t>
                  </a:r>
                  <a:endParaRPr lang="en-US" altLang="ko-KR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628650" lvl="1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000" b="0" i="1" smtClean="0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000" i="1">
                              <a:ln>
                                <a:solidFill>
                                  <a:schemeClr val="tx1">
                                    <a:alpha val="3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BM HANNA Air OTF" panose="020B0600000101010101" pitchFamily="34" charset="-127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는 각각 변조 차수</a:t>
                  </a:r>
                  <a:r>
                    <a:rPr lang="en-US" altLang="ko-KR" sz="10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(Modulation Order)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1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인코딩된</a:t>
                  </a:r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심볼의 평균 전력을 정규화</a:t>
                  </a:r>
                  <a:r>
                    <a:rPr lang="en-US" altLang="ko-KR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(Normalization)</a:t>
                  </a: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실제 무선환경의 신호 변동성을 고려하기 위해 </a:t>
                  </a:r>
                  <a:r>
                    <a:rPr lang="en-US" altLang="ko-KR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Rayleigh Fading</a:t>
                  </a:r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채널 적용</a:t>
                  </a:r>
                  <a:endParaRPr lang="en-US" altLang="ko-KR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171450" indent="-171450" algn="just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100" dirty="0" err="1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디코더는</a:t>
                  </a:r>
                  <a:r>
                    <a:rPr lang="ko-KR" altLang="en-US" sz="1100" dirty="0">
                      <a:ln>
                        <a:solidFill>
                          <a:schemeClr val="tx1">
                            <a:alpha val="30000"/>
                          </a:schemeClr>
                        </a:solidFill>
                      </a:ln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채널을 통해 수신된 신호로부터 원래의 입력신호를 복원</a:t>
                  </a:r>
                  <a:endParaRPr lang="en-US" altLang="ko-KR" sz="11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2E94F6D-3D6B-D3CB-4F9F-B8B3BC8F6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17509" y="3167261"/>
                  <a:ext cx="5369118" cy="13061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E77B907-607C-44F2-5F65-3762A9EC2216}"/>
                </a:ext>
              </a:extLst>
            </p:cNvPr>
            <p:cNvCxnSpPr>
              <a:cxnSpLocks/>
            </p:cNvCxnSpPr>
            <p:nvPr/>
          </p:nvCxnSpPr>
          <p:spPr>
            <a:xfrm>
              <a:off x="-726069" y="3016985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9007C79-1A86-61C9-CCDF-759F1FDEB234}"/>
              </a:ext>
            </a:extLst>
          </p:cNvPr>
          <p:cNvGrpSpPr/>
          <p:nvPr/>
        </p:nvGrpSpPr>
        <p:grpSpPr>
          <a:xfrm>
            <a:off x="6187440" y="4363204"/>
            <a:ext cx="5277678" cy="1968716"/>
            <a:chOff x="6004560" y="1185550"/>
            <a:chExt cx="5277678" cy="19687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92F474-2450-343E-9068-A04B596AE075}"/>
                </a:ext>
              </a:extLst>
            </p:cNvPr>
            <p:cNvSpPr txBox="1"/>
            <p:nvPr/>
          </p:nvSpPr>
          <p:spPr>
            <a:xfrm>
              <a:off x="6096000" y="1185550"/>
              <a:ext cx="380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정의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FC9F6B-335D-D822-3C39-C8DC5B11488A}"/>
                </a:ext>
              </a:extLst>
            </p:cNvPr>
            <p:cNvSpPr/>
            <p:nvPr/>
          </p:nvSpPr>
          <p:spPr>
            <a:xfrm>
              <a:off x="6004560" y="2078972"/>
              <a:ext cx="5277678" cy="10752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개의 완전 연결 층과 </a:t>
              </a: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ReLU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</a:t>
              </a: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 층으로 구성된 인코더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AWGN, Rayleigh Fading, Equalizer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 층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개의 완전 연결 층과 </a:t>
              </a: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ReLU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</a:t>
              </a: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softmax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층으로 구성된 </a:t>
              </a:r>
              <a:r>
                <a:rPr lang="ko-KR" altLang="en-US" sz="11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디코더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Categorical-</a:t>
              </a:r>
              <a:r>
                <a:rPr lang="en-US" altLang="ko-KR" sz="11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crossentropy</a:t>
              </a:r>
              <a:r>
                <a:rPr lang="en-US" altLang="ko-KR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손실 함수</a:t>
              </a:r>
              <a:endPara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0044BB5-9DEE-1406-1521-E22D99C8368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928696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996F88B-92CA-339C-230E-237BD6071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0" y="1948332"/>
            <a:ext cx="5823391" cy="4260616"/>
          </a:xfrm>
          <a:prstGeom prst="rect">
            <a:avLst/>
          </a:prstGeom>
        </p:spPr>
      </p:pic>
      <p:pic>
        <p:nvPicPr>
          <p:cNvPr id="1032" name="Picture 8" descr="Free 파이썬 Logo 아이콘">
            <a:extLst>
              <a:ext uri="{FF2B5EF4-FFF2-40B4-BE49-F238E27FC236}">
                <a16:creationId xmlns:a16="http://schemas.microsoft.com/office/drawing/2014/main" id="{9679F8FB-8FA0-8E03-4E1E-D63B8D79B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97" y="602222"/>
            <a:ext cx="854228" cy="85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5.2 텐서플로와 케라스">
            <a:extLst>
              <a:ext uri="{FF2B5EF4-FFF2-40B4-BE49-F238E27FC236}">
                <a16:creationId xmlns:a16="http://schemas.microsoft.com/office/drawing/2014/main" id="{D32D627B-845B-EFE2-7BA1-0CADA036C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7" t="20312" r="19860" b="22984"/>
          <a:stretch/>
        </p:blipFill>
        <p:spPr bwMode="auto">
          <a:xfrm>
            <a:off x="6840325" y="433362"/>
            <a:ext cx="3127850" cy="119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emium Vector | Artificial Intelligence AI icon flat vector illustration">
            <a:extLst>
              <a:ext uri="{FF2B5EF4-FFF2-40B4-BE49-F238E27FC236}">
                <a16:creationId xmlns:a16="http://schemas.microsoft.com/office/drawing/2014/main" id="{166B3114-E639-0D94-C844-F16E879F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75" y="433362"/>
            <a:ext cx="1191943" cy="11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FFD195-C7AD-72D3-5775-B3A32AE66682}"/>
              </a:ext>
            </a:extLst>
          </p:cNvPr>
          <p:cNvSpPr/>
          <p:nvPr/>
        </p:nvSpPr>
        <p:spPr>
          <a:xfrm>
            <a:off x="1485751" y="3827796"/>
            <a:ext cx="904837" cy="188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EFDE6-61AD-20BD-4073-60E05B3F3A71}"/>
              </a:ext>
            </a:extLst>
          </p:cNvPr>
          <p:cNvSpPr txBox="1"/>
          <p:nvPr/>
        </p:nvSpPr>
        <p:spPr>
          <a:xfrm>
            <a:off x="1388178" y="1397203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Multiple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Input</a:t>
            </a:r>
            <a:endParaRPr lang="ko-KR" altLang="en-US" b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23535-15E1-5018-1347-BC0FCA6EBB21}"/>
              </a:ext>
            </a:extLst>
          </p:cNvPr>
          <p:cNvSpPr txBox="1"/>
          <p:nvPr/>
        </p:nvSpPr>
        <p:spPr>
          <a:xfrm>
            <a:off x="1388177" y="6208948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Multiple</a:t>
            </a:r>
          </a:p>
          <a:p>
            <a:pPr algn="ctr"/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Output</a:t>
            </a:r>
            <a:endParaRPr lang="ko-KR" altLang="en-US" b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670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829</Words>
  <Application>Microsoft Macintosh PowerPoint</Application>
  <PresentationFormat>와이드스크린</PresentationFormat>
  <Paragraphs>133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이영묵</cp:lastModifiedBy>
  <cp:revision>97</cp:revision>
  <dcterms:created xsi:type="dcterms:W3CDTF">2017-11-16T00:50:54Z</dcterms:created>
  <dcterms:modified xsi:type="dcterms:W3CDTF">2024-11-19T10:47:58Z</dcterms:modified>
</cp:coreProperties>
</file>